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84" r:id="rId3"/>
    <p:sldId id="288" r:id="rId4"/>
    <p:sldId id="289" r:id="rId5"/>
    <p:sldId id="262" r:id="rId6"/>
    <p:sldId id="263" r:id="rId7"/>
    <p:sldId id="264" r:id="rId8"/>
    <p:sldId id="265" r:id="rId9"/>
    <p:sldId id="285" r:id="rId10"/>
    <p:sldId id="267" r:id="rId11"/>
    <p:sldId id="268" r:id="rId12"/>
    <p:sldId id="269" r:id="rId13"/>
    <p:sldId id="270" r:id="rId14"/>
    <p:sldId id="271" r:id="rId15"/>
    <p:sldId id="286" r:id="rId16"/>
    <p:sldId id="272" r:id="rId17"/>
    <p:sldId id="273" r:id="rId18"/>
    <p:sldId id="260" r:id="rId19"/>
    <p:sldId id="261" r:id="rId20"/>
    <p:sldId id="282" r:id="rId21"/>
    <p:sldId id="287"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ato Light" panose="020F0302020204030203" charset="0"/>
      <p:regular r:id="rId28"/>
      <p:bold r:id="rId29"/>
      <p:italic r:id="rId30"/>
      <p:boldItalic r:id="rId31"/>
    </p:embeddedFont>
    <p:embeddedFont>
      <p:font typeface="Montserrat"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9065" autoAdjust="0"/>
  </p:normalViewPr>
  <p:slideViewPr>
    <p:cSldViewPr snapToGrid="0">
      <p:cViewPr varScale="1">
        <p:scale>
          <a:sx n="110" d="100"/>
          <a:sy n="110" d="100"/>
        </p:scale>
        <p:origin x="326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dirty="0"/>
              <a:t>From the very beginning, OBIS has championed the use international standards for biogeographic data. Without agreement on the application of standards and protocols, OBIS would not have been able to build a large central database. We are going to review the standards accepted by OBIS working through Darwin Core through out the rest of today, first with Darwin Core.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endParaRPr lang="en-CA" dirty="0"/>
          </a:p>
          <a:p>
            <a:pPr marL="158750" indent="0">
              <a:buNone/>
            </a:pPr>
            <a:r>
              <a:rPr lang="en-CA" dirty="0" err="1"/>
              <a:t>footprintWKT</a:t>
            </a:r>
            <a:r>
              <a:rPr lang="en-CA" dirty="0"/>
              <a:t> is used to provide information about data collection from transects, polygons etc.</a:t>
            </a:r>
          </a:p>
          <a:p>
            <a:pPr marL="158750" indent="0">
              <a:buNone/>
            </a:pPr>
            <a:endParaRPr lang="en-CA" dirty="0"/>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a:t>I thought we could take another look at this file if you don’t already have it open, it shows the event ID and parent event ID, along with their relationship.</a:t>
            </a:r>
          </a:p>
          <a:p>
            <a:pPr marL="158750" indent="0">
              <a:buNone/>
            </a:pPr>
            <a:endParaRPr lang="en-CA" dirty="0"/>
          </a:p>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solidFill>
                  <a:schemeClr val="dk1"/>
                </a:solidFill>
              </a:rPr>
              <a:t>The tool for describing the </a:t>
            </a:r>
            <a:r>
              <a:rPr lang="en-CA" dirty="0" err="1">
                <a:solidFill>
                  <a:schemeClr val="dk1"/>
                </a:solidFill>
              </a:rPr>
              <a:t>footprintWKT</a:t>
            </a:r>
            <a:r>
              <a:rPr lang="en-CA" dirty="0">
                <a:solidFill>
                  <a:schemeClr val="dk1"/>
                </a:solidFill>
              </a:rPr>
              <a:t> is very useful, as is the t</a:t>
            </a:r>
            <a:r>
              <a:rPr lang="en" dirty="0">
                <a:solidFill>
                  <a:schemeClr val="dk1"/>
                </a:solidFill>
              </a:rPr>
              <a:t>ool for converting to decimal degrees, and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This is an overview of the minimum terms to submit to OBIS, since the idea is to preserve and publish data, all fields should be mapped, but if this info isn’t there, then it needs to be created/determined.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Some of this information will be covered here, and some in later presentations, but feel free to ask any questions you have in the chat, we may pause to answer and discuss if that seems best.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Looking at a data set ready for submitting to OBIS, the required terms are spread between two files here.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CA" dirty="0"/>
          </a:p>
          <a:p>
            <a:endParaRPr lang="en-CA" dirty="0"/>
          </a:p>
          <a:p>
            <a:pPr marL="158750" indent="0">
              <a:buNone/>
            </a:pPr>
            <a:r>
              <a:rPr lang="en-CA" dirty="0"/>
              <a:t>[click once]</a:t>
            </a:r>
          </a:p>
          <a:p>
            <a:pPr marL="158750" indent="0">
              <a:buNone/>
            </a:pPr>
            <a:r>
              <a:rPr lang="en-CA" dirty="0"/>
              <a:t>Brining up our crib sheet to look at this data set, you can see that the 8 required terms are not the only terms in an OBIS ready data set, the other values must still adhere to the Darwin Core standards, however they are optional in case they are not relevant to your study.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[click through]</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Here the </a:t>
            </a:r>
            <a:r>
              <a:rPr lang="en-CA" dirty="0" err="1"/>
              <a:t>occurrenceID</a:t>
            </a:r>
            <a:r>
              <a:rPr lang="en-CA" dirty="0"/>
              <a:t> is unique to the data set, doesn’t have things like </a:t>
            </a:r>
            <a:r>
              <a:rPr lang="en-CA" dirty="0" err="1"/>
              <a:t>institutioncode</a:t>
            </a:r>
            <a:r>
              <a:rPr lang="en-CA" dirty="0"/>
              <a:t> or collection code but that’s  ok</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eventDate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You can see that the event date is formatted properly for the ISO standard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decimalLatitude</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decimalLongitude</a:t>
            </a:r>
            <a:r>
              <a:rPr lang="en-CA" dirty="0"/>
              <a: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This is the genus species,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scientificNameID</a:t>
            </a:r>
            <a:r>
              <a:rPr lang="en-CA" dirty="0"/>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And matches the ID from worms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occurrenceStatus</a:t>
            </a:r>
            <a:r>
              <a:rPr lang="en-CA"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err="1"/>
              <a:t>basisOfRecord</a:t>
            </a:r>
            <a:r>
              <a:rPr lang="en-CA" dirty="0"/>
              <a:t>.</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CA" dirty="0"/>
              <a:t>These were all human observations, and all of when an animal was present in the sample area</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solidFill>
                <a:schemeClr val="dk1"/>
              </a:solidFill>
            </a:endParaRPr>
          </a:p>
          <a:p>
            <a:pPr marL="0" lvl="0" indent="0" algn="l" rtl="0">
              <a:lnSpc>
                <a:spcPct val="100000"/>
              </a:lnSpc>
              <a:spcBef>
                <a:spcPts val="0"/>
              </a:spcBef>
              <a:spcAft>
                <a:spcPts val="0"/>
              </a:spcAft>
              <a:buSzPts val="1100"/>
              <a:buNone/>
            </a:pPr>
            <a:r>
              <a:rPr lang="en-CA" dirty="0">
                <a:solidFill>
                  <a:schemeClr val="dk1"/>
                </a:solidFill>
              </a:rPr>
              <a:t>Go ahead and open the two </a:t>
            </a:r>
            <a:r>
              <a:rPr lang="en-CA" dirty="0" err="1">
                <a:solidFill>
                  <a:schemeClr val="dk1"/>
                </a:solidFill>
              </a:rPr>
              <a:t>tsv</a:t>
            </a:r>
            <a:r>
              <a:rPr lang="en-CA" dirty="0">
                <a:solidFill>
                  <a:schemeClr val="dk1"/>
                </a:solidFill>
              </a:rPr>
              <a:t> files from the reef data set, they should be opened in vs code, notepad ++ or something other than excel, as they wont display well in excel.</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[Open </a:t>
            </a:r>
            <a:r>
              <a:rPr lang="en-CA" dirty="0" err="1">
                <a:solidFill>
                  <a:schemeClr val="dk1"/>
                </a:solidFill>
              </a:rPr>
              <a:t>occurrence.tsv</a:t>
            </a:r>
            <a:r>
              <a:rPr lang="en-CA" dirty="0">
                <a:solidFill>
                  <a:schemeClr val="dk1"/>
                </a:solidFill>
              </a:rPr>
              <a:t> and </a:t>
            </a:r>
            <a:r>
              <a:rPr lang="en-CA" dirty="0" err="1">
                <a:solidFill>
                  <a:schemeClr val="dk1"/>
                </a:solidFill>
              </a:rPr>
              <a:t>event.tsv</a:t>
            </a:r>
            <a:r>
              <a:rPr lang="en-CA" dirty="0">
                <a:solidFill>
                  <a:schemeClr val="dk1"/>
                </a:solidFill>
              </a:rPr>
              <a:t> for examination]</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Having the two files open while we go through the explanations of each of these terms will hopefully give you context and spark any questions you might have.</a:t>
            </a:r>
          </a:p>
          <a:p>
            <a:endParaRPr lang="en-CA" dirty="0"/>
          </a:p>
        </p:txBody>
      </p:sp>
    </p:spTree>
    <p:extLst>
      <p:ext uri="{BB962C8B-B14F-4D97-AF65-F5344CB8AC3E}">
        <p14:creationId xmlns:p14="http://schemas.microsoft.com/office/powerpoint/2010/main" val="143777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synonym. </a:t>
            </a:r>
          </a:p>
          <a:p>
            <a:pPr marL="0" lvl="0" indent="0" algn="l" rtl="0">
              <a:lnSpc>
                <a:spcPct val="100000"/>
              </a:lnSpc>
              <a:spcBef>
                <a:spcPts val="0"/>
              </a:spcBef>
              <a:spcAft>
                <a:spcPts val="0"/>
              </a:spcAft>
              <a:buSzPts val="1100"/>
              <a:buNone/>
            </a:pPr>
            <a:r>
              <a:rPr lang="en-CA" dirty="0"/>
              <a:t>This is necessary to be able to track back records to the original dataset. 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Example: </a:t>
            </a:r>
            <a:r>
              <a:rPr lang="en-CA" b="1" i="1" dirty="0" err="1"/>
              <a:t>Eualus</a:t>
            </a:r>
            <a:r>
              <a:rPr lang="en-CA" b="1" i="1" dirty="0"/>
              <a:t> </a:t>
            </a:r>
            <a:r>
              <a:rPr lang="en-CA" b="1" i="1" dirty="0" err="1"/>
              <a:t>gaimardii</a:t>
            </a:r>
            <a:r>
              <a:rPr lang="en-CA" b="1" i="1" dirty="0"/>
              <a:t> </a:t>
            </a:r>
            <a:r>
              <a:rPr lang="en-CA" b="1" i="1" dirty="0" err="1"/>
              <a:t>belcheri</a:t>
            </a:r>
            <a:r>
              <a:rPr lang="en-CA" b="1" i="1" dirty="0"/>
              <a:t>  http://www.marinespecies.org/aphia.php?p=taxdetails&amp;id=158358 </a:t>
            </a:r>
            <a:r>
              <a:rPr lang="en-CA" b="0" i="0" u="none" dirty="0"/>
              <a:t>is the old accepted name for this sample.</a:t>
            </a:r>
            <a:endParaRPr lang="en-CA" b="1"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it is now called </a:t>
            </a:r>
            <a:r>
              <a:rPr lang="en-CA" b="1" i="1" dirty="0" err="1"/>
              <a:t>Eualus</a:t>
            </a:r>
            <a:r>
              <a:rPr lang="en-CA" b="1" i="1" dirty="0"/>
              <a:t> </a:t>
            </a:r>
            <a:r>
              <a:rPr lang="en-CA" b="1" i="1" dirty="0" err="1"/>
              <a:t>belcheri</a:t>
            </a:r>
            <a:r>
              <a:rPr lang="en-CA" b="0" i="0" dirty="0"/>
              <a:t> but it is important to persist the old name, so the records, when searched, can reflect that connection.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(However if the scientific name is recorded as </a:t>
            </a:r>
            <a:r>
              <a:rPr lang="en-CA" b="1" i="1" dirty="0" err="1"/>
              <a:t>Eualus</a:t>
            </a:r>
            <a:r>
              <a:rPr lang="en-CA" b="1" i="1" dirty="0"/>
              <a:t> </a:t>
            </a:r>
            <a:r>
              <a:rPr lang="en-CA" b="1" i="1" dirty="0" err="1"/>
              <a:t>gaimardii</a:t>
            </a:r>
            <a:r>
              <a:rPr lang="en-CA" b="1" i="1" dirty="0"/>
              <a:t> </a:t>
            </a:r>
            <a:r>
              <a:rPr lang="en-CA" b="1" i="1" dirty="0" err="1"/>
              <a:t>belcherii</a:t>
            </a:r>
            <a:r>
              <a:rPr lang="en-CA" b="1" i="1" dirty="0"/>
              <a:t>, </a:t>
            </a:r>
            <a:r>
              <a:rPr lang="en-CA" b="0" i="0" dirty="0"/>
              <a:t> that is an error and needs to be corrected)</a:t>
            </a: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Later on we will be looking at how to access worms using R packages or directly querying the API, giving multiple ways to verify that the taxonomic values are accurate before submitting the records.</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format.</a:t>
            </a:r>
          </a:p>
          <a:p>
            <a:pPr marL="158750" indent="0">
              <a:buNone/>
            </a:pPr>
            <a:endParaRPr lang="en-CA" dirty="0"/>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endParaRPr lang="en-CA" dirty="0"/>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a:t>In addition to basis of record, there are other record level terms that may be completed.</a:t>
            </a:r>
          </a:p>
          <a:p>
            <a:pPr marL="158750" indent="0">
              <a:buNone/>
            </a:pPr>
            <a:endParaRPr lang="en-CA" dirty="0"/>
          </a:p>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endParaRPr lang="en-CA" dirty="0"/>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iobis.github.io/coordinates/" TargetMode="External"/><Relationship Id="rId3" Type="http://schemas.openxmlformats.org/officeDocument/2006/relationships/hyperlink" Target="http://rs.tdwg.org/dwc/terms" TargetMode="External"/><Relationship Id="rId7" Type="http://schemas.openxmlformats.org/officeDocument/2006/relationships/hyperlink" Target="https://obis.org/maptoo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 Id="rId9"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hyperlink" Target="https://www.epsg-registry.org/" TargetMode="External"/><Relationship Id="rId5" Type="http://schemas.openxmlformats.org/officeDocument/2006/relationships/hyperlink" Target="https://en.wikipedia.org/wiki/ISO_8601"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5" name="Picture 4">
            <a:extLst>
              <a:ext uri="{FF2B5EF4-FFF2-40B4-BE49-F238E27FC236}">
                <a16:creationId xmlns:a16="http://schemas.microsoft.com/office/drawing/2014/main" id="{934C5C70-8401-4623-84F6-26DF0EC75B7E}"/>
              </a:ext>
            </a:extLst>
          </p:cNvPr>
          <p:cNvPicPr>
            <a:picLocks noChangeAspect="1"/>
          </p:cNvPicPr>
          <p:nvPr/>
        </p:nvPicPr>
        <p:blipFill>
          <a:blip r:embed="rId4"/>
          <a:stretch>
            <a:fillRect/>
          </a:stretch>
        </p:blipFill>
        <p:spPr>
          <a:xfrm>
            <a:off x="311700" y="3050857"/>
            <a:ext cx="8675382" cy="987779"/>
          </a:xfrm>
          <a:prstGeom prst="rect">
            <a:avLst/>
          </a:prstGeom>
        </p:spPr>
      </p:pic>
    </p:spTree>
    <p:extLst>
      <p:ext uri="{BB962C8B-B14F-4D97-AF65-F5344CB8AC3E}">
        <p14:creationId xmlns:p14="http://schemas.microsoft.com/office/powerpoint/2010/main" val="2135166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a:t>
            </a:r>
            <a:endParaRPr b="1" dirty="0">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dirty="0">
              <a:latin typeface="+mn-lt"/>
            </a:endParaRPr>
          </a:p>
          <a:p>
            <a:pPr>
              <a:lnSpc>
                <a:spcPct val="114999"/>
              </a:lnSpc>
            </a:pPr>
            <a:r>
              <a:rPr lang="en" sz="1200" b="1" dirty="0">
                <a:solidFill>
                  <a:schemeClr val="dk1"/>
                </a:solidFill>
              </a:rPr>
              <a:t>Geomapping tool: </a:t>
            </a:r>
            <a:r>
              <a:rPr lang="en-CA" sz="1200" dirty="0">
                <a:solidFill>
                  <a:schemeClr val="dk1"/>
                </a:solidFill>
                <a:ea typeface="Calibri"/>
                <a:cs typeface="Calibri"/>
                <a:sym typeface="Calibri"/>
                <a:hlinkClick r:id="rId7"/>
              </a:rPr>
              <a:t>https://obis.org/maptool/</a:t>
            </a:r>
            <a:r>
              <a:rPr lang="en-CA" sz="1200" dirty="0">
                <a:solidFill>
                  <a:schemeClr val="dk1"/>
                </a:solidFill>
                <a:ea typeface="Calibri"/>
                <a:cs typeface="Calibri"/>
                <a:sym typeface="Calibri"/>
              </a:rPr>
              <a:t> </a:t>
            </a:r>
            <a:endParaRPr lang="en" sz="1300" u="sng" dirty="0">
              <a:solidFill>
                <a:srgbClr val="0563C1"/>
              </a:solidFill>
              <a:latin typeface="+mn-lt"/>
              <a:cs typeface="Calibri"/>
            </a:endParaRPr>
          </a:p>
          <a:p>
            <a:pPr lvl="0"/>
            <a:r>
              <a:rPr lang="en" sz="1300" b="1" dirty="0">
                <a:solidFill>
                  <a:schemeClr val="dk1"/>
                </a:solidFill>
                <a:latin typeface="+mn-lt"/>
              </a:rPr>
              <a:t>Coordinate converter:</a:t>
            </a:r>
            <a:r>
              <a:rPr lang="en" sz="1400" b="1" dirty="0">
                <a:solidFill>
                  <a:schemeClr val="dk1"/>
                </a:solidFill>
                <a:latin typeface="+mn-lt"/>
              </a:rPr>
              <a:t> </a:t>
            </a:r>
            <a:r>
              <a:rPr lang="en-CA" sz="1400" dirty="0">
                <a:solidFill>
                  <a:schemeClr val="dk1"/>
                </a:solidFill>
                <a:latin typeface="+mn-lt"/>
                <a:ea typeface="Calibri"/>
                <a:cs typeface="Calibri"/>
                <a:sym typeface="Calibri"/>
                <a:hlinkClick r:id="rId8"/>
              </a:rPr>
              <a:t>http://iobis.github.io/coordinates/</a:t>
            </a:r>
            <a:r>
              <a:rPr lang="en-CA" sz="1400" dirty="0">
                <a:solidFill>
                  <a:schemeClr val="dk1"/>
                </a:solidFill>
                <a:latin typeface="+mn-lt"/>
                <a:ea typeface="Calibri"/>
                <a:cs typeface="Calibri"/>
                <a:sym typeface="Calibri"/>
              </a:rPr>
              <a:t> </a:t>
            </a: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9">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311700" y="894525"/>
            <a:ext cx="8745851" cy="4000985"/>
          </a:xfrm>
          <a:prstGeom prst="rect">
            <a:avLst/>
          </a:prstGeom>
          <a:noFill/>
          <a:ln>
            <a:noFill/>
          </a:ln>
        </p:spPr>
        <p:txBody>
          <a:bodyPr spcFirstLastPara="1" wrap="square" lIns="91425" tIns="91425" rIns="91425" bIns="91425" anchor="t" anchorCtr="0">
            <a:noAutofit/>
          </a:bodyPr>
          <a:lstStyle/>
          <a:p>
            <a:pPr marL="139697">
              <a:lnSpc>
                <a:spcPct val="115000"/>
              </a:lnSpc>
              <a:buClr>
                <a:schemeClr val="dk1"/>
              </a:buClr>
              <a:buSzPts val="1400"/>
            </a:pPr>
            <a:r>
              <a:rPr lang="en-CA" dirty="0">
                <a:solidFill>
                  <a:schemeClr val="dk1"/>
                </a:solidFill>
              </a:rPr>
              <a:t>	Eight required </a:t>
            </a:r>
            <a:r>
              <a:rPr lang="en-CA" dirty="0" err="1">
                <a:solidFill>
                  <a:schemeClr val="dk1"/>
                </a:solidFill>
              </a:rPr>
              <a:t>DwC</a:t>
            </a:r>
            <a:r>
              <a:rPr lang="en-CA" dirty="0">
                <a:solidFill>
                  <a:schemeClr val="dk1"/>
                </a:solidFill>
              </a:rPr>
              <a:t> terms for an OBIS contribution:</a:t>
            </a:r>
          </a:p>
          <a:p>
            <a:pPr marL="457189" indent="-317492">
              <a:lnSpc>
                <a:spcPct val="115000"/>
              </a:lnSpc>
              <a:buClr>
                <a:schemeClr val="dk1"/>
              </a:buClr>
              <a:buSzPts val="1400"/>
              <a:buChar char="●"/>
            </a:pPr>
            <a:r>
              <a:rPr lang="en"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dirty="0">
                <a:solidFill>
                  <a:schemeClr val="dk1"/>
                </a:solidFill>
              </a:rPr>
              <a:t>eventDate </a:t>
            </a:r>
          </a:p>
          <a:p>
            <a:pPr marL="139697" lvl="2">
              <a:lnSpc>
                <a:spcPct val="115000"/>
              </a:lnSpc>
              <a:buSzPts val="1400"/>
            </a:pPr>
            <a:r>
              <a:rPr lang="en" dirty="0">
                <a:solidFill>
                  <a:schemeClr val="dk1"/>
                </a:solidFill>
              </a:rPr>
              <a:t>	- uses the</a:t>
            </a:r>
            <a:r>
              <a:rPr lang="en" dirty="0">
                <a:solidFill>
                  <a:schemeClr val="dk1"/>
                </a:solidFill>
                <a:uFill>
                  <a:noFill/>
                </a:uFill>
                <a:hlinkClick r:id="rId4"/>
              </a:rPr>
              <a:t> </a:t>
            </a:r>
            <a:r>
              <a:rPr lang="en" u="sng" dirty="0">
                <a:solidFill>
                  <a:schemeClr val="hlink"/>
                </a:solidFill>
                <a:hlinkClick r:id="rId4"/>
              </a:rPr>
              <a:t>ISO 8601 standard</a:t>
            </a:r>
            <a:r>
              <a:rPr lang="en" dirty="0">
                <a:solidFill>
                  <a:schemeClr val="dk1"/>
                </a:solidFill>
              </a:rPr>
              <a:t>, yyyy-mm-ddThh:mm:ss</a:t>
            </a:r>
            <a:endParaRPr dirty="0">
              <a:solidFill>
                <a:schemeClr val="dk1"/>
              </a:solidFill>
            </a:endParaRPr>
          </a:p>
          <a:p>
            <a:pPr marL="457189" indent="-317492">
              <a:lnSpc>
                <a:spcPct val="115000"/>
              </a:lnSpc>
              <a:buSzPts val="1400"/>
              <a:buChar char="●"/>
            </a:pPr>
            <a:r>
              <a:rPr lang="en" dirty="0">
                <a:solidFill>
                  <a:schemeClr val="dk1"/>
                </a:solidFill>
              </a:rPr>
              <a:t>decimalLongitude, decimalLatitude </a:t>
            </a:r>
          </a:p>
          <a:p>
            <a:pPr marL="139697">
              <a:lnSpc>
                <a:spcPct val="115000"/>
              </a:lnSpc>
              <a:buSzPts val="1400"/>
            </a:pPr>
            <a:r>
              <a:rPr lang="en" dirty="0">
                <a:solidFill>
                  <a:schemeClr val="dk1"/>
                </a:solidFill>
              </a:rPr>
              <a:t>	- spatial reference system </a:t>
            </a:r>
            <a:r>
              <a:rPr lang="en" u="sng" dirty="0">
                <a:solidFill>
                  <a:schemeClr val="hlink"/>
                </a:solidFill>
                <a:hlinkClick r:id="rId5"/>
              </a:rPr>
              <a:t>EPSG:4326</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 </a:t>
            </a:r>
          </a:p>
          <a:p>
            <a:pPr marL="139697">
              <a:lnSpc>
                <a:spcPct val="115000"/>
              </a:lnSpc>
              <a:buClr>
                <a:schemeClr val="dk1"/>
              </a:buClr>
              <a:buSzPts val="1400"/>
            </a:pPr>
            <a:r>
              <a:rPr lang="en" dirty="0">
                <a:solidFill>
                  <a:schemeClr val="dk1"/>
                </a:solidFill>
              </a:rPr>
              <a:t>	- originally recorded, highest precision possible</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scientificNameID</a:t>
            </a:r>
          </a:p>
          <a:p>
            <a:pPr marL="139697">
              <a:lnSpc>
                <a:spcPct val="115000"/>
              </a:lnSpc>
              <a:buClr>
                <a:schemeClr val="dk1"/>
              </a:buClr>
              <a:buSzPts val="1400"/>
            </a:pPr>
            <a:r>
              <a:rPr lang="en" dirty="0">
                <a:solidFill>
                  <a:schemeClr val="dk1"/>
                </a:solidFill>
              </a:rPr>
              <a:t>	 -  from WoRMS</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occurrenceStatus</a:t>
            </a:r>
          </a:p>
          <a:p>
            <a:pPr marL="139697">
              <a:lnSpc>
                <a:spcPct val="115000"/>
              </a:lnSpc>
              <a:buClr>
                <a:schemeClr val="dk1"/>
              </a:buClr>
              <a:buSzPts val="1400"/>
            </a:pPr>
            <a:r>
              <a:rPr lang="en" dirty="0">
                <a:solidFill>
                  <a:schemeClr val="dk1"/>
                </a:solidFill>
              </a:rPr>
              <a:t> 	- presence/absence of taxon at location</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basisOfRecord </a:t>
            </a:r>
          </a:p>
          <a:p>
            <a:pPr marL="139697">
              <a:lnSpc>
                <a:spcPct val="115000"/>
              </a:lnSpc>
              <a:buClr>
                <a:schemeClr val="dk1"/>
              </a:buClr>
              <a:buSzPts val="1400"/>
            </a:pPr>
            <a:r>
              <a:rPr lang="en" dirty="0">
                <a:solidFill>
                  <a:schemeClr val="dk1"/>
                </a:solidFill>
              </a:rPr>
              <a:t>	- specimen preserved? If so where.  Human or Machine Observation</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8CE961-F3CD-4816-BFD0-478427B8E63E}"/>
              </a:ext>
            </a:extLst>
          </p:cNvPr>
          <p:cNvPicPr>
            <a:picLocks noChangeAspect="1"/>
          </p:cNvPicPr>
          <p:nvPr/>
        </p:nvPicPr>
        <p:blipFill>
          <a:blip r:embed="rId3"/>
          <a:stretch>
            <a:fillRect/>
          </a:stretch>
        </p:blipFill>
        <p:spPr>
          <a:xfrm>
            <a:off x="266265" y="3026880"/>
            <a:ext cx="8515019" cy="911201"/>
          </a:xfrm>
          <a:prstGeom prst="rect">
            <a:avLst/>
          </a:prstGeom>
        </p:spPr>
      </p:pic>
      <p:pic>
        <p:nvPicPr>
          <p:cNvPr id="9" name="Picture 8">
            <a:extLst>
              <a:ext uri="{FF2B5EF4-FFF2-40B4-BE49-F238E27FC236}">
                <a16:creationId xmlns:a16="http://schemas.microsoft.com/office/drawing/2014/main" id="{9CC825FF-5993-4037-A91A-A19696C7C3FE}"/>
              </a:ext>
            </a:extLst>
          </p:cNvPr>
          <p:cNvPicPr>
            <a:picLocks noChangeAspect="1"/>
          </p:cNvPicPr>
          <p:nvPr/>
        </p:nvPicPr>
        <p:blipFill>
          <a:blip r:embed="rId4"/>
          <a:stretch>
            <a:fillRect/>
          </a:stretch>
        </p:blipFill>
        <p:spPr>
          <a:xfrm>
            <a:off x="154127" y="382893"/>
            <a:ext cx="8675382" cy="987779"/>
          </a:xfrm>
          <a:prstGeom prst="rect">
            <a:avLst/>
          </a:prstGeom>
        </p:spPr>
      </p:pic>
      <p:sp>
        <p:nvSpPr>
          <p:cNvPr id="10" name="Oval 9">
            <a:extLst>
              <a:ext uri="{FF2B5EF4-FFF2-40B4-BE49-F238E27FC236}">
                <a16:creationId xmlns:a16="http://schemas.microsoft.com/office/drawing/2014/main" id="{0D4CC91A-597B-4726-91B2-5F2D7C663E99}"/>
              </a:ext>
            </a:extLst>
          </p:cNvPr>
          <p:cNvSpPr/>
          <p:nvPr/>
        </p:nvSpPr>
        <p:spPr>
          <a:xfrm>
            <a:off x="2002419"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BFDD9272-A41D-4789-9DA3-B3CEA1BE3939}"/>
              </a:ext>
            </a:extLst>
          </p:cNvPr>
          <p:cNvSpPr/>
          <p:nvPr/>
        </p:nvSpPr>
        <p:spPr>
          <a:xfrm>
            <a:off x="3202327" y="382893"/>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Oval 11">
            <a:extLst>
              <a:ext uri="{FF2B5EF4-FFF2-40B4-BE49-F238E27FC236}">
                <a16:creationId xmlns:a16="http://schemas.microsoft.com/office/drawing/2014/main" id="{A462526B-829E-4C48-BE65-6966CB692F76}"/>
              </a:ext>
            </a:extLst>
          </p:cNvPr>
          <p:cNvSpPr/>
          <p:nvPr/>
        </p:nvSpPr>
        <p:spPr>
          <a:xfrm>
            <a:off x="7623857"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6311D8F9-7130-4968-B5E7-50FD6544731A}"/>
              </a:ext>
            </a:extLst>
          </p:cNvPr>
          <p:cNvSpPr/>
          <p:nvPr/>
        </p:nvSpPr>
        <p:spPr>
          <a:xfrm>
            <a:off x="8227624" y="36756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5564C370-46E1-452A-AE91-B0266F19CB5B}"/>
              </a:ext>
            </a:extLst>
          </p:cNvPr>
          <p:cNvSpPr/>
          <p:nvPr/>
        </p:nvSpPr>
        <p:spPr>
          <a:xfrm>
            <a:off x="6032338" y="3026880"/>
            <a:ext cx="692554"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4F72CFDC-9AEF-489E-AE21-197FDC5D48A2}"/>
              </a:ext>
            </a:extLst>
          </p:cNvPr>
          <p:cNvSpPr/>
          <p:nvPr/>
        </p:nvSpPr>
        <p:spPr>
          <a:xfrm>
            <a:off x="4620225" y="2986267"/>
            <a:ext cx="747529" cy="1909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Oval 15">
            <a:extLst>
              <a:ext uri="{FF2B5EF4-FFF2-40B4-BE49-F238E27FC236}">
                <a16:creationId xmlns:a16="http://schemas.microsoft.com/office/drawing/2014/main" id="{C4586C57-22B1-43F7-BA6B-F25C0283AC4E}"/>
              </a:ext>
            </a:extLst>
          </p:cNvPr>
          <p:cNvSpPr/>
          <p:nvPr/>
        </p:nvSpPr>
        <p:spPr>
          <a:xfrm>
            <a:off x="2600442" y="3028909"/>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Oval 16">
            <a:extLst>
              <a:ext uri="{FF2B5EF4-FFF2-40B4-BE49-F238E27FC236}">
                <a16:creationId xmlns:a16="http://schemas.microsoft.com/office/drawing/2014/main" id="{3C12D043-B574-490F-A090-927B685353B2}"/>
              </a:ext>
            </a:extLst>
          </p:cNvPr>
          <p:cNvSpPr/>
          <p:nvPr/>
        </p:nvSpPr>
        <p:spPr>
          <a:xfrm>
            <a:off x="1337836" y="3026880"/>
            <a:ext cx="601885" cy="104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119;p17">
            <a:extLst>
              <a:ext uri="{FF2B5EF4-FFF2-40B4-BE49-F238E27FC236}">
                <a16:creationId xmlns:a16="http://schemas.microsoft.com/office/drawing/2014/main" id="{D5BFC621-7737-49A6-86CD-8FED17A2B8CA}"/>
              </a:ext>
            </a:extLst>
          </p:cNvPr>
          <p:cNvSpPr txBox="1"/>
          <p:nvPr/>
        </p:nvSpPr>
        <p:spPr>
          <a:xfrm>
            <a:off x="7014258" y="567160"/>
            <a:ext cx="2147543" cy="3530278"/>
          </a:xfrm>
          <a:prstGeom prst="rect">
            <a:avLst/>
          </a:prstGeom>
          <a:solidFill>
            <a:srgbClr val="FFFFFF">
              <a:alpha val="80000"/>
            </a:srgbClr>
          </a:solidFill>
          <a:ln>
            <a:noFill/>
          </a:ln>
        </p:spPr>
        <p:txBody>
          <a:bodyPr spcFirstLastPara="1" wrap="square" lIns="91425" tIns="91425" rIns="91425" bIns="91425" anchor="t" anchorCtr="0">
            <a:noAutofit/>
          </a:bodyPr>
          <a:lstStyle/>
          <a:p>
            <a:pPr marL="139697">
              <a:lnSpc>
                <a:spcPct val="115000"/>
              </a:lnSpc>
              <a:buClr>
                <a:schemeClr val="dk1"/>
              </a:buClr>
              <a:buSzPts val="1400"/>
            </a:pPr>
            <a:r>
              <a:rPr lang="en" sz="800" dirty="0">
                <a:solidFill>
                  <a:schemeClr val="dk1"/>
                </a:solidFill>
              </a:rPr>
              <a:t>occurrenceID  - institutionCode + collectionCode + catalogNumber </a:t>
            </a:r>
          </a:p>
          <a:p>
            <a:pPr marL="139697">
              <a:lnSpc>
                <a:spcPct val="115000"/>
              </a:lnSpc>
              <a:buClr>
                <a:schemeClr val="dk1"/>
              </a:buClr>
              <a:buSzPts val="1400"/>
            </a:pPr>
            <a:endParaRPr sz="800" dirty="0">
              <a:solidFill>
                <a:schemeClr val="dk1"/>
              </a:solidFill>
            </a:endParaRPr>
          </a:p>
          <a:p>
            <a:pPr marL="139697">
              <a:lnSpc>
                <a:spcPct val="115000"/>
              </a:lnSpc>
              <a:buSzPts val="1400"/>
            </a:pPr>
            <a:r>
              <a:rPr lang="en" sz="800" dirty="0">
                <a:solidFill>
                  <a:schemeClr val="dk1"/>
                </a:solidFill>
              </a:rPr>
              <a:t>eventDate - uses the</a:t>
            </a:r>
            <a:r>
              <a:rPr lang="en" sz="800" dirty="0">
                <a:solidFill>
                  <a:schemeClr val="dk1"/>
                </a:solidFill>
                <a:uFill>
                  <a:noFill/>
                </a:uFill>
                <a:hlinkClick r:id="rId5"/>
              </a:rPr>
              <a:t> </a:t>
            </a:r>
            <a:r>
              <a:rPr lang="en" sz="800" u="sng" dirty="0">
                <a:solidFill>
                  <a:schemeClr val="hlink"/>
                </a:solidFill>
                <a:hlinkClick r:id="rId5"/>
              </a:rPr>
              <a:t>ISO 8601 standard</a:t>
            </a:r>
            <a:r>
              <a:rPr lang="en" sz="800" dirty="0">
                <a:solidFill>
                  <a:schemeClr val="dk1"/>
                </a:solidFill>
              </a:rPr>
              <a:t>, yyyy-mm-ddThh:mm:ss</a:t>
            </a:r>
          </a:p>
          <a:p>
            <a:pPr marL="139697">
              <a:lnSpc>
                <a:spcPct val="115000"/>
              </a:lnSpc>
              <a:buSzPts val="1400"/>
            </a:pPr>
            <a:endParaRPr sz="800" dirty="0">
              <a:solidFill>
                <a:schemeClr val="dk1"/>
              </a:solidFill>
            </a:endParaRPr>
          </a:p>
          <a:p>
            <a:pPr marL="139697">
              <a:lnSpc>
                <a:spcPct val="115000"/>
              </a:lnSpc>
              <a:buSzPts val="1400"/>
            </a:pPr>
            <a:r>
              <a:rPr lang="en" sz="800" dirty="0">
                <a:solidFill>
                  <a:schemeClr val="dk1"/>
                </a:solidFill>
              </a:rPr>
              <a:t>decimalLongitude, decimalLatitude - spatial reference system </a:t>
            </a:r>
            <a:r>
              <a:rPr lang="en" sz="800" u="sng" dirty="0">
                <a:solidFill>
                  <a:schemeClr val="hlink"/>
                </a:solidFill>
                <a:hlinkClick r:id="rId6"/>
              </a:rPr>
              <a:t>EPSG:4326</a:t>
            </a:r>
            <a:endParaRPr lang="en" sz="800" u="sng" dirty="0">
              <a:solidFill>
                <a:schemeClr val="hlink"/>
              </a:solidFill>
            </a:endParaRPr>
          </a:p>
          <a:p>
            <a:pPr marL="139697">
              <a:lnSpc>
                <a:spcPct val="115000"/>
              </a:lnSpc>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 - originally recorded, highest precision possible</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scientificNameID -  from WoRMS</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occurrenceStatus</a:t>
            </a:r>
          </a:p>
          <a:p>
            <a:pPr marL="139697">
              <a:lnSpc>
                <a:spcPct val="115000"/>
              </a:lnSpc>
              <a:buClr>
                <a:schemeClr val="dk1"/>
              </a:buClr>
              <a:buSzPts val="1400"/>
            </a:pPr>
            <a:r>
              <a:rPr lang="en" sz="800" dirty="0">
                <a:solidFill>
                  <a:schemeClr val="dk1"/>
                </a:solidFill>
              </a:rPr>
              <a:t>presence/absence of taxon at location</a:t>
            </a:r>
          </a:p>
          <a:p>
            <a:pPr marL="139697">
              <a:lnSpc>
                <a:spcPct val="115000"/>
              </a:lnSpc>
              <a:buClr>
                <a:schemeClr val="dk1"/>
              </a:buClr>
              <a:buSzPts val="1400"/>
            </a:pPr>
            <a:endParaRPr sz="800" dirty="0">
              <a:solidFill>
                <a:schemeClr val="dk1"/>
              </a:solidFill>
            </a:endParaRPr>
          </a:p>
          <a:p>
            <a:pPr marL="139697">
              <a:lnSpc>
                <a:spcPct val="115000"/>
              </a:lnSpc>
              <a:buClr>
                <a:schemeClr val="dk1"/>
              </a:buClr>
              <a:buSzPts val="1400"/>
            </a:pPr>
            <a:r>
              <a:rPr lang="en" sz="800" dirty="0">
                <a:solidFill>
                  <a:schemeClr val="dk1"/>
                </a:solidFill>
              </a:rPr>
              <a:t>basisOfRecord </a:t>
            </a:r>
          </a:p>
          <a:p>
            <a:pPr marL="139697">
              <a:lnSpc>
                <a:spcPct val="115000"/>
              </a:lnSpc>
              <a:buClr>
                <a:schemeClr val="dk1"/>
              </a:buClr>
              <a:buSzPts val="1400"/>
            </a:pPr>
            <a:r>
              <a:rPr lang="en" sz="800" dirty="0">
                <a:solidFill>
                  <a:schemeClr val="dk1"/>
                </a:solidFill>
              </a:rPr>
              <a:t>- specimen preserved? If so where.  Human or Machine Observation</a:t>
            </a:r>
            <a:endParaRPr sz="800" dirty="0">
              <a:solidFill>
                <a:schemeClr val="dk1"/>
              </a:solidFill>
            </a:endParaRPr>
          </a:p>
        </p:txBody>
      </p:sp>
    </p:spTree>
    <p:extLst>
      <p:ext uri="{BB962C8B-B14F-4D97-AF65-F5344CB8AC3E}">
        <p14:creationId xmlns:p14="http://schemas.microsoft.com/office/powerpoint/2010/main" val="264033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174948103"/>
              </p:ext>
            </p:extLst>
          </p:nvPr>
        </p:nvGraphicFramePr>
        <p:xfrm>
          <a:off x="3003630"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2299</TotalTime>
  <Words>4417</Words>
  <Application>Microsoft Office PowerPoint</Application>
  <PresentationFormat>On-screen Show (16:9)</PresentationFormat>
  <Paragraphs>401</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Montserrat</vt:lpstr>
      <vt:lpstr>Lato Light</vt:lpstr>
      <vt:lpstr>Courier</vt:lpstr>
      <vt:lpstr>Calibri</vt:lpstr>
      <vt:lpstr>Arial</vt:lpstr>
      <vt:lpstr>Simple Light</vt:lpstr>
      <vt:lpstr>Darwin Core </vt:lpstr>
      <vt:lpstr>DarwinCore</vt:lpstr>
      <vt:lpstr>DwC and OBIS - Required Terms</vt:lpstr>
      <vt:lpstr>PowerPoint Presentation</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118</cp:revision>
  <dcterms:modified xsi:type="dcterms:W3CDTF">2021-02-26T16:27:20Z</dcterms:modified>
</cp:coreProperties>
</file>